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9" r:id="rId3"/>
    <p:sldId id="280" r:id="rId4"/>
    <p:sldId id="257" r:id="rId5"/>
    <p:sldId id="261" r:id="rId6"/>
    <p:sldId id="285" r:id="rId7"/>
    <p:sldId id="286" r:id="rId8"/>
    <p:sldId id="267" r:id="rId9"/>
    <p:sldId id="268" r:id="rId10"/>
    <p:sldId id="273" r:id="rId11"/>
    <p:sldId id="274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C14E"/>
    <a:srgbClr val="BA8BBE"/>
    <a:srgbClr val="E83C3E"/>
    <a:srgbClr val="E8FF74"/>
    <a:srgbClr val="E32974"/>
    <a:srgbClr val="FFD525"/>
    <a:srgbClr val="6C3D91"/>
    <a:srgbClr val="78848E"/>
    <a:srgbClr val="008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707"/>
  </p:normalViewPr>
  <p:slideViewPr>
    <p:cSldViewPr snapToGrid="0" snapToObjects="1">
      <p:cViewPr varScale="1">
        <p:scale>
          <a:sx n="89" d="100"/>
          <a:sy n="89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7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70B5A-80FC-4E2F-88DF-4847C78B6B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6054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6F781-C774-354D-A82E-25D0CDEA6942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15650-CA33-A740-ADD5-EB46FA1DD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7F939F"/>
            </a:gs>
            <a:gs pos="83000">
              <a:srgbClr val="7F939F"/>
            </a:gs>
            <a:gs pos="100000">
              <a:srgbClr val="7F939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638665" y="5346777"/>
            <a:ext cx="4819945" cy="8207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8665" y="3325467"/>
            <a:ext cx="5573598" cy="917592"/>
          </a:xfrm>
        </p:spPr>
        <p:txBody>
          <a:bodyPr anchor="b">
            <a:noAutofit/>
          </a:bodyPr>
          <a:lstStyle>
            <a:lvl1pPr algn="l">
              <a:defRPr sz="32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8665" y="4375034"/>
            <a:ext cx="5573598" cy="819133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>
                <a:solidFill>
                  <a:srgbClr val="00889C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70384" cy="153808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765789" y="0"/>
            <a:ext cx="378211" cy="1529255"/>
          </a:xfrm>
          <a:prstGeom prst="rect">
            <a:avLst/>
          </a:prstGeom>
          <a:solidFill>
            <a:srgbClr val="79C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TextBox 6"/>
          <p:cNvSpPr txBox="1"/>
          <p:nvPr userDrawn="1"/>
        </p:nvSpPr>
        <p:spPr>
          <a:xfrm>
            <a:off x="4351283" y="123151"/>
            <a:ext cx="4256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3200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Faculty of</a:t>
            </a:r>
          </a:p>
          <a:p>
            <a:pPr algn="r"/>
            <a:r>
              <a:rPr lang="en-ZA" sz="3200" b="1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Natural and</a:t>
            </a:r>
            <a:r>
              <a:rPr lang="en-ZA" sz="3200" b="1" baseline="0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 </a:t>
            </a:r>
            <a:r>
              <a:rPr lang="en-ZA" sz="3200" b="1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Agricultural Sciences</a:t>
            </a:r>
            <a:endParaRPr lang="en-ZA" sz="3200" b="1" dirty="0">
              <a:solidFill>
                <a:srgbClr val="79C14E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898066"/>
          </a:xfrm>
        </p:spPr>
        <p:txBody>
          <a:bodyPr anchor="t">
            <a:normAutofit/>
          </a:bodyPr>
          <a:lstStyle>
            <a:lvl1pPr>
              <a:defRPr sz="30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460980"/>
            <a:ext cx="8458792" cy="451561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134" y="6489932"/>
            <a:ext cx="1083732" cy="271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1561"/>
            <a:ext cx="3877732" cy="1439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67" y="6587790"/>
            <a:ext cx="3979333" cy="14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1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664" y="3325467"/>
            <a:ext cx="6253841" cy="9175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Senior Students Registration </a:t>
            </a:r>
            <a:br>
              <a:rPr lang="en-US" dirty="0" smtClean="0"/>
            </a:br>
            <a:r>
              <a:rPr lang="en-US" dirty="0" smtClean="0"/>
              <a:t>(Financial Mathematics)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664" y="4375034"/>
            <a:ext cx="7973321" cy="11279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nl-NL" dirty="0"/>
              <a:t/>
            </a:r>
            <a:br>
              <a:rPr lang="nl-NL" dirty="0"/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7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06141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(Extended) Financial Mathematics – 4</a:t>
            </a:r>
            <a:r>
              <a:rPr lang="en-US" sz="2800" baseline="30000" dirty="0" smtClean="0">
                <a:solidFill>
                  <a:srgbClr val="6F0579"/>
                </a:solidFill>
              </a:rPr>
              <a:t>th</a:t>
            </a:r>
            <a:r>
              <a:rPr lang="en-US" sz="2800" dirty="0" smtClean="0">
                <a:solidFill>
                  <a:srgbClr val="6F0579"/>
                </a:solidFill>
              </a:rPr>
              <a:t> Year</a:t>
            </a: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First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077283"/>
              </p:ext>
            </p:extLst>
          </p:nvPr>
        </p:nvGraphicFramePr>
        <p:xfrm>
          <a:off x="410936" y="1545195"/>
          <a:ext cx="6068827" cy="237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895909711"/>
                    </a:ext>
                  </a:extLst>
                </a:gridCol>
                <a:gridCol w="2586487">
                  <a:extLst>
                    <a:ext uri="{9D8B030D-6E8A-4147-A177-3AD203B41FA5}">
                      <a16:colId xmlns="" xmlns:a16="http://schemas.microsoft.com/office/drawing/2014/main" val="1655708792"/>
                    </a:ext>
                  </a:extLst>
                </a:gridCol>
              </a:tblGrid>
              <a:tr h="4103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427221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BWIA313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BWIA273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5391418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MTHS311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MTHS221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335363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STTN316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502951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STTN317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363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2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155275"/>
            <a:ext cx="8458792" cy="500333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</a:t>
            </a:r>
            <a:r>
              <a:rPr lang="en-US" sz="2800" dirty="0">
                <a:solidFill>
                  <a:srgbClr val="6F0579"/>
                </a:solidFill>
              </a:rPr>
              <a:t>(Extended) Financial Mathematics – 4</a:t>
            </a:r>
            <a:r>
              <a:rPr lang="en-US" sz="2800" baseline="30000" dirty="0">
                <a:solidFill>
                  <a:srgbClr val="6F0579"/>
                </a:solidFill>
              </a:rPr>
              <a:t>th</a:t>
            </a:r>
            <a:r>
              <a:rPr lang="en-US" sz="2800" dirty="0">
                <a:solidFill>
                  <a:srgbClr val="6F0579"/>
                </a:solidFill>
              </a:rPr>
              <a:t> </a:t>
            </a:r>
            <a:r>
              <a:rPr lang="en-US" sz="2800" dirty="0" smtClean="0">
                <a:solidFill>
                  <a:srgbClr val="6F0579"/>
                </a:solidFill>
              </a:rPr>
              <a:t>Year</a:t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ZA" sz="2800" dirty="0" smtClean="0"/>
              <a:t>Second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911225"/>
              </p:ext>
            </p:extLst>
          </p:nvPr>
        </p:nvGraphicFramePr>
        <p:xfrm>
          <a:off x="478973" y="1271452"/>
          <a:ext cx="6031393" cy="273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895909711"/>
                    </a:ext>
                  </a:extLst>
                </a:gridCol>
                <a:gridCol w="2549053">
                  <a:extLst>
                    <a:ext uri="{9D8B030D-6E8A-4147-A177-3AD203B41FA5}">
                      <a16:colId xmlns="" xmlns:a16="http://schemas.microsoft.com/office/drawing/2014/main" val="1655708792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42722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BWIN321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BWIA111 &amp; MTHS111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5391418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EKRP321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335363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STTN326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50295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STTN327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STTN317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363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0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626911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Financial Mathematics (2</a:t>
            </a:r>
            <a:r>
              <a:rPr lang="en-US" sz="2800" baseline="30000" dirty="0" smtClean="0">
                <a:solidFill>
                  <a:srgbClr val="6F0579"/>
                </a:solidFill>
              </a:rPr>
              <a:t>nd</a:t>
            </a:r>
            <a:r>
              <a:rPr lang="en-US" sz="2800" dirty="0" smtClean="0">
                <a:solidFill>
                  <a:srgbClr val="6F0579"/>
                </a:solidFill>
              </a:rPr>
              <a:t> Year)</a:t>
            </a: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Year Module(s</a:t>
            </a:r>
            <a:r>
              <a:rPr lang="en-ZA" sz="2800" dirty="0" smtClean="0"/>
              <a:t>)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First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335537"/>
              </p:ext>
            </p:extLst>
          </p:nvPr>
        </p:nvGraphicFramePr>
        <p:xfrm>
          <a:off x="478972" y="3217162"/>
          <a:ext cx="8047205" cy="285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895909711"/>
                    </a:ext>
                  </a:extLst>
                </a:gridCol>
                <a:gridCol w="4564865">
                  <a:extLst>
                    <a:ext uri="{9D8B030D-6E8A-4147-A177-3AD203B41FA5}">
                      <a16:colId xmlns="" xmlns:a16="http://schemas.microsoft.com/office/drawing/2014/main" val="1655708792"/>
                    </a:ext>
                  </a:extLst>
                </a:gridCol>
              </a:tblGrid>
              <a:tr h="3808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427221"/>
                  </a:ext>
                </a:extLst>
              </a:tr>
              <a:tr h="5395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ECON122 &amp; MTHS111/112/123/113 (40%) or STTN111 &amp; 122/STFM111 or STFM112 or STFM125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5391418"/>
                  </a:ext>
                </a:extLst>
              </a:tr>
              <a:tr h="5395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335363"/>
                  </a:ext>
                </a:extLst>
              </a:tr>
              <a:tr h="5395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STTN215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STTN125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502951"/>
                  </a:ext>
                </a:extLst>
              </a:tr>
              <a:tr h="5395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3635311"/>
                  </a:ext>
                </a:extLst>
              </a:tr>
              <a:tr h="31737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285135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0640"/>
              </p:ext>
            </p:extLst>
          </p:nvPr>
        </p:nvGraphicFramePr>
        <p:xfrm>
          <a:off x="478973" y="1500050"/>
          <a:ext cx="5903323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3659924846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028946244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1594990322"/>
                    </a:ext>
                  </a:extLst>
                </a:gridCol>
                <a:gridCol w="2420983">
                  <a:extLst>
                    <a:ext uri="{9D8B030D-6E8A-4147-A177-3AD203B41FA5}">
                      <a16:colId xmlns="" xmlns:a16="http://schemas.microsoft.com/office/drawing/2014/main" val="32718948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1315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BWIA273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BWIA121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042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8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3202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</a:t>
            </a:r>
            <a:r>
              <a:rPr lang="en-US" sz="2800" dirty="0">
                <a:solidFill>
                  <a:srgbClr val="6F0579"/>
                </a:solidFill>
              </a:rPr>
              <a:t>Financial Mathematics (2</a:t>
            </a:r>
            <a:r>
              <a:rPr lang="en-US" sz="2800" baseline="30000" dirty="0">
                <a:solidFill>
                  <a:srgbClr val="6F0579"/>
                </a:solidFill>
              </a:rPr>
              <a:t>nd</a:t>
            </a:r>
            <a:r>
              <a:rPr lang="en-US" sz="2800" dirty="0">
                <a:solidFill>
                  <a:srgbClr val="6F0579"/>
                </a:solidFill>
              </a:rPr>
              <a:t> Year</a:t>
            </a:r>
            <a:r>
              <a:rPr lang="en-US" sz="2800" dirty="0" smtClean="0">
                <a:solidFill>
                  <a:srgbClr val="6F0579"/>
                </a:solidFill>
              </a:rPr>
              <a:t>)</a:t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ZA" sz="2800" dirty="0" smtClean="0"/>
              <a:t>Second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27748"/>
              </p:ext>
            </p:extLst>
          </p:nvPr>
        </p:nvGraphicFramePr>
        <p:xfrm>
          <a:off x="478973" y="1495739"/>
          <a:ext cx="6031393" cy="387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895909711"/>
                    </a:ext>
                  </a:extLst>
                </a:gridCol>
                <a:gridCol w="2549053">
                  <a:extLst>
                    <a:ext uri="{9D8B030D-6E8A-4147-A177-3AD203B41FA5}">
                      <a16:colId xmlns="" xmlns:a16="http://schemas.microsoft.com/office/drawing/2014/main" val="1655708792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42722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EKRP221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5391418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STTN215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335363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APPM222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50295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MTHS211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363531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MTHS212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2851354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WVES222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7881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2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224287"/>
            <a:ext cx="8458792" cy="62110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</a:t>
            </a:r>
            <a:r>
              <a:rPr lang="en-US" sz="2800" dirty="0">
                <a:solidFill>
                  <a:srgbClr val="6F0579"/>
                </a:solidFill>
              </a:rPr>
              <a:t>(</a:t>
            </a:r>
            <a:r>
              <a:rPr lang="en-US" sz="2800" dirty="0" smtClean="0">
                <a:solidFill>
                  <a:srgbClr val="6F0579"/>
                </a:solidFill>
              </a:rPr>
              <a:t>Extended) Financial Mathematics - 2</a:t>
            </a:r>
            <a:r>
              <a:rPr lang="en-US" sz="2800" baseline="30000" dirty="0" smtClean="0">
                <a:solidFill>
                  <a:srgbClr val="6F0579"/>
                </a:solidFill>
              </a:rPr>
              <a:t>nd</a:t>
            </a:r>
            <a:r>
              <a:rPr lang="en-US" sz="2800" dirty="0" smtClean="0">
                <a:solidFill>
                  <a:srgbClr val="6F0579"/>
                </a:solidFill>
              </a:rPr>
              <a:t> Year</a:t>
            </a:r>
            <a:r>
              <a:rPr lang="en-ZA" sz="2800" dirty="0"/>
              <a:t/>
            </a:r>
            <a:br>
              <a:rPr lang="en-ZA" sz="2800" dirty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First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088410"/>
              </p:ext>
            </p:extLst>
          </p:nvPr>
        </p:nvGraphicFramePr>
        <p:xfrm>
          <a:off x="410936" y="1441677"/>
          <a:ext cx="8095496" cy="300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895909711"/>
                    </a:ext>
                  </a:extLst>
                </a:gridCol>
                <a:gridCol w="4613156">
                  <a:extLst>
                    <a:ext uri="{9D8B030D-6E8A-4147-A177-3AD203B41FA5}">
                      <a16:colId xmlns="" xmlns:a16="http://schemas.microsoft.com/office/drawing/2014/main" val="1655708792"/>
                    </a:ext>
                  </a:extLst>
                </a:gridCol>
              </a:tblGrid>
              <a:tr h="4103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427221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BWIA111 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5391418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ECON122 &amp; MTHS111/112/123/113 (40%) or STTN111 &amp; 122/STFM111 or STFM112 or STFM125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335363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EKRP211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502951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MTHS111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Gr 12 Mathematics Level 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3635311"/>
                  </a:ext>
                </a:extLst>
              </a:tr>
              <a:tr h="410391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STTF215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STTF125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285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497515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</a:t>
            </a:r>
            <a:r>
              <a:rPr lang="en-US" sz="2800" dirty="0">
                <a:solidFill>
                  <a:srgbClr val="6F0579"/>
                </a:solidFill>
              </a:rPr>
              <a:t>(</a:t>
            </a:r>
            <a:r>
              <a:rPr lang="en-US" sz="2800" dirty="0" smtClean="0">
                <a:solidFill>
                  <a:srgbClr val="6F0579"/>
                </a:solidFill>
              </a:rPr>
              <a:t>Extended) Financial </a:t>
            </a:r>
            <a:r>
              <a:rPr lang="en-US" sz="2800" dirty="0">
                <a:solidFill>
                  <a:srgbClr val="6F0579"/>
                </a:solidFill>
              </a:rPr>
              <a:t>Mathematics - 2</a:t>
            </a:r>
            <a:r>
              <a:rPr lang="en-US" sz="2800" baseline="30000" dirty="0">
                <a:solidFill>
                  <a:srgbClr val="6F0579"/>
                </a:solidFill>
              </a:rPr>
              <a:t>nd</a:t>
            </a:r>
            <a:r>
              <a:rPr lang="en-US" sz="2800" dirty="0">
                <a:solidFill>
                  <a:srgbClr val="6F0579"/>
                </a:solidFill>
              </a:rPr>
              <a:t> </a:t>
            </a:r>
            <a:r>
              <a:rPr lang="en-US" sz="2800" dirty="0" smtClean="0">
                <a:solidFill>
                  <a:srgbClr val="6F0579"/>
                </a:solidFill>
              </a:rPr>
              <a:t>Year</a:t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ZA" sz="2800" dirty="0" smtClean="0"/>
              <a:t>Second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789077"/>
              </p:ext>
            </p:extLst>
          </p:nvPr>
        </p:nvGraphicFramePr>
        <p:xfrm>
          <a:off x="478973" y="1495739"/>
          <a:ext cx="6550184" cy="330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895909711"/>
                    </a:ext>
                  </a:extLst>
                </a:gridCol>
                <a:gridCol w="3067844">
                  <a:extLst>
                    <a:ext uri="{9D8B030D-6E8A-4147-A177-3AD203B41FA5}">
                      <a16:colId xmlns="" xmlns:a16="http://schemas.microsoft.com/office/drawing/2014/main" val="1655708792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42722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BWIA121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BWIA111 (40%) &amp; MTHS111 (40%)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5391418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EKRP221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335363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MTHS111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50295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STTF225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STTF215 (40%) &amp; MTHS111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363531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WVES222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285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37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14767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Financial Mathematics (3rd Year)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First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201448"/>
              </p:ext>
            </p:extLst>
          </p:nvPr>
        </p:nvGraphicFramePr>
        <p:xfrm>
          <a:off x="409303" y="1630720"/>
          <a:ext cx="5923268" cy="316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895909711"/>
                    </a:ext>
                  </a:extLst>
                </a:gridCol>
                <a:gridCol w="2440928">
                  <a:extLst>
                    <a:ext uri="{9D8B030D-6E8A-4147-A177-3AD203B41FA5}">
                      <a16:colId xmlns="" xmlns:a16="http://schemas.microsoft.com/office/drawing/2014/main" val="1655708792"/>
                    </a:ext>
                  </a:extLst>
                </a:gridCol>
              </a:tblGrid>
              <a:tr h="3971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427221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BWIA313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BWIA273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5391418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STTN316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335363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STTN317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502951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MTHS311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MTHS221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3635311"/>
                  </a:ext>
                </a:extLst>
              </a:tr>
              <a:tr h="33092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WVES312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285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5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40647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</a:t>
            </a:r>
            <a:r>
              <a:rPr lang="en-US" sz="2800" dirty="0">
                <a:solidFill>
                  <a:srgbClr val="6F0579"/>
                </a:solidFill>
              </a:rPr>
              <a:t>Financial Mathematics (3rd Year</a:t>
            </a:r>
            <a:r>
              <a:rPr lang="en-US" sz="2800" dirty="0" smtClean="0">
                <a:solidFill>
                  <a:srgbClr val="6F0579"/>
                </a:solidFill>
              </a:rPr>
              <a:t>)</a:t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ZA" sz="2800" dirty="0" smtClean="0"/>
              <a:t>Second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047673"/>
              </p:ext>
            </p:extLst>
          </p:nvPr>
        </p:nvGraphicFramePr>
        <p:xfrm>
          <a:off x="478973" y="1487112"/>
          <a:ext cx="6031393" cy="273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895909711"/>
                    </a:ext>
                  </a:extLst>
                </a:gridCol>
                <a:gridCol w="2549053">
                  <a:extLst>
                    <a:ext uri="{9D8B030D-6E8A-4147-A177-3AD203B41FA5}">
                      <a16:colId xmlns="" xmlns:a16="http://schemas.microsoft.com/office/drawing/2014/main" val="1655708792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42722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BWIN321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BWIA111 &amp; MTHS111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5391418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STTN326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335363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STTN327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STTN317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50295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EKRP321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363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83779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(Extended) Financial Mathematics – 3</a:t>
            </a:r>
            <a:r>
              <a:rPr lang="en-US" sz="2800" baseline="30000" dirty="0" smtClean="0">
                <a:solidFill>
                  <a:srgbClr val="6F0579"/>
                </a:solidFill>
              </a:rPr>
              <a:t>rd</a:t>
            </a:r>
            <a:r>
              <a:rPr lang="en-US" sz="2800" dirty="0" smtClean="0">
                <a:solidFill>
                  <a:srgbClr val="6F0579"/>
                </a:solidFill>
              </a:rPr>
              <a:t> Year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Year Module(s</a:t>
            </a:r>
            <a:r>
              <a:rPr lang="en-ZA" sz="2800" dirty="0" smtClean="0"/>
              <a:t>)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First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789057"/>
              </p:ext>
            </p:extLst>
          </p:nvPr>
        </p:nvGraphicFramePr>
        <p:xfrm>
          <a:off x="453498" y="3303753"/>
          <a:ext cx="6004363" cy="267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895909711"/>
                    </a:ext>
                  </a:extLst>
                </a:gridCol>
                <a:gridCol w="2522023">
                  <a:extLst>
                    <a:ext uri="{9D8B030D-6E8A-4147-A177-3AD203B41FA5}">
                      <a16:colId xmlns="" xmlns:a16="http://schemas.microsoft.com/office/drawing/2014/main" val="1655708792"/>
                    </a:ext>
                  </a:extLst>
                </a:gridCol>
              </a:tblGrid>
              <a:tr h="4010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427221"/>
                  </a:ext>
                </a:extLst>
              </a:tr>
              <a:tr h="56812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5391418"/>
                  </a:ext>
                </a:extLst>
              </a:tr>
              <a:tr h="56812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335363"/>
                  </a:ext>
                </a:extLst>
              </a:tr>
              <a:tr h="56812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STTN215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STTN125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502951"/>
                  </a:ext>
                </a:extLst>
              </a:tr>
              <a:tr h="56812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WVES312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363531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67024"/>
              </p:ext>
            </p:extLst>
          </p:nvPr>
        </p:nvGraphicFramePr>
        <p:xfrm>
          <a:off x="453498" y="1535420"/>
          <a:ext cx="5955573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1810157709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32521367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1575891254"/>
                    </a:ext>
                  </a:extLst>
                </a:gridCol>
                <a:gridCol w="2473233">
                  <a:extLst>
                    <a:ext uri="{9D8B030D-6E8A-4147-A177-3AD203B41FA5}">
                      <a16:colId xmlns="" xmlns:a16="http://schemas.microsoft.com/office/drawing/2014/main" val="1488593408"/>
                    </a:ext>
                  </a:extLst>
                </a:gridCol>
              </a:tblGrid>
              <a:tr h="3570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7448150"/>
                  </a:ext>
                </a:extLst>
              </a:tr>
              <a:tr h="35705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BWIA273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BWIA121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0590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92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557899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6F0579"/>
                </a:solidFill>
              </a:rPr>
              <a:t>BSc </a:t>
            </a:r>
            <a:r>
              <a:rPr lang="en-US" sz="2800" dirty="0">
                <a:solidFill>
                  <a:srgbClr val="6F0579"/>
                </a:solidFill>
              </a:rPr>
              <a:t>(Extended) Financial Mathematics – 3</a:t>
            </a:r>
            <a:r>
              <a:rPr lang="en-US" sz="2800" baseline="30000" dirty="0">
                <a:solidFill>
                  <a:srgbClr val="6F0579"/>
                </a:solidFill>
              </a:rPr>
              <a:t>rd</a:t>
            </a:r>
            <a:r>
              <a:rPr lang="en-US" sz="2800" dirty="0">
                <a:solidFill>
                  <a:srgbClr val="6F0579"/>
                </a:solidFill>
              </a:rPr>
              <a:t> </a:t>
            </a:r>
            <a:r>
              <a:rPr lang="en-US" sz="2800" dirty="0" smtClean="0">
                <a:solidFill>
                  <a:srgbClr val="6F0579"/>
                </a:solidFill>
              </a:rPr>
              <a:t>Year</a:t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US" sz="2800" dirty="0" smtClean="0">
                <a:solidFill>
                  <a:srgbClr val="6F0579"/>
                </a:solidFill>
              </a:rPr>
              <a:t/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ZA" sz="2800" dirty="0" smtClean="0"/>
              <a:t>Second </a:t>
            </a:r>
            <a:r>
              <a:rPr lang="en-ZA" sz="2800" dirty="0" smtClean="0"/>
              <a:t>Semester</a:t>
            </a: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591293"/>
              </p:ext>
            </p:extLst>
          </p:nvPr>
        </p:nvGraphicFramePr>
        <p:xfrm>
          <a:off x="478973" y="1495739"/>
          <a:ext cx="6031393" cy="273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80">
                  <a:extLst>
                    <a:ext uri="{9D8B030D-6E8A-4147-A177-3AD203B41FA5}">
                      <a16:colId xmlns="" xmlns:a16="http://schemas.microsoft.com/office/drawing/2014/main" val="4065312348"/>
                    </a:ext>
                  </a:extLst>
                </a:gridCol>
                <a:gridCol w="767080">
                  <a:extLst>
                    <a:ext uri="{9D8B030D-6E8A-4147-A177-3AD203B41FA5}">
                      <a16:colId xmlns="" xmlns:a16="http://schemas.microsoft.com/office/drawing/2014/main" val="2897017979"/>
                    </a:ext>
                  </a:extLst>
                </a:gridCol>
                <a:gridCol w="1033780">
                  <a:extLst>
                    <a:ext uri="{9D8B030D-6E8A-4147-A177-3AD203B41FA5}">
                      <a16:colId xmlns="" xmlns:a16="http://schemas.microsoft.com/office/drawing/2014/main" val="895909711"/>
                    </a:ext>
                  </a:extLst>
                </a:gridCol>
                <a:gridCol w="2549053">
                  <a:extLst>
                    <a:ext uri="{9D8B030D-6E8A-4147-A177-3AD203B41FA5}">
                      <a16:colId xmlns="" xmlns:a16="http://schemas.microsoft.com/office/drawing/2014/main" val="1655708792"/>
                    </a:ext>
                  </a:extLst>
                </a:gridCol>
              </a:tblGrid>
              <a:tr h="4513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Code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Prerequisites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42722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APPM222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MTHS111 &amp; MTHS121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5391418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</a:rPr>
                        <a:t>MTHS211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3335363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MTHS222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MTHS212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502951"/>
                  </a:ext>
                </a:extLst>
              </a:tr>
              <a:tr h="56984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STTN225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STTN215 (40%)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363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65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  <p:tag name="ARTICULATE_DESIGN_ID_OFFICE THEME" val="1O48MR6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U_Small_PPT Template_Pattern_grey.pptx" id="{A3FEB61B-6C3F-47AF-9A48-6CD9D0E3D813}" vid="{5CA0A863-9E39-4635-9D00-ED64B3FE09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NWU_Small_PPT Template_Pattern_grey</Template>
  <TotalTime>592</TotalTime>
  <Words>427</Words>
  <Application>Microsoft Office PowerPoint</Application>
  <PresentationFormat>On-screen Show (4:3)</PresentationFormat>
  <Paragraphs>242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Office Theme</vt:lpstr>
      <vt:lpstr>Senior Students Registration  (Financial Mathematics)</vt:lpstr>
      <vt:lpstr>BSc Financial Mathematics (2nd Year)  Year Module(s)     First Semester   </vt:lpstr>
      <vt:lpstr>BSc Financial Mathematics (2nd Year)  Second Semester   </vt:lpstr>
      <vt:lpstr>BSc (Extended) Financial Mathematics - 2nd Year  First Semester   </vt:lpstr>
      <vt:lpstr>BSc (Extended) Financial Mathematics - 2nd Year  Second Semester   </vt:lpstr>
      <vt:lpstr>BSc Financial Mathematics (3rd Year)  First Semester   </vt:lpstr>
      <vt:lpstr>BSc Financial Mathematics (3rd Year)  Second Semester   </vt:lpstr>
      <vt:lpstr>BSc (Extended) Financial Mathematics – 3rd Year  Year Module(s)     First Semester   </vt:lpstr>
      <vt:lpstr>BSc (Extended) Financial Mathematics – 3rd Year  Second Semester   </vt:lpstr>
      <vt:lpstr>BSc (Extended) Financial Mathematics – 4th Year  First Semester   </vt:lpstr>
      <vt:lpstr>BSc (Extended) Financial Mathematics – 4th Year  Second Semester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NWUUSER</dc:creator>
  <cp:lastModifiedBy>Microsoft account</cp:lastModifiedBy>
  <cp:revision>81</cp:revision>
  <dcterms:created xsi:type="dcterms:W3CDTF">2019-11-07T12:14:35Z</dcterms:created>
  <dcterms:modified xsi:type="dcterms:W3CDTF">2021-01-24T11:05:19Z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2491B7AF-2EC0-4966-BF57-3F970DC8AF35</vt:lpwstr>
  </property>
  <property fmtid="{D5CDD505-2E9C-101B-9397-08002B2CF9AE}" pid="3" name="ArticulatePath">
    <vt:lpwstr>POWERPOINT TEMPLAAT_1024x768</vt:lpwstr>
  </property>
</Properties>
</file>